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6" r:id="rId3"/>
    <p:sldId id="261" r:id="rId4"/>
    <p:sldId id="316" r:id="rId5"/>
    <p:sldId id="312" r:id="rId6"/>
    <p:sldId id="314" r:id="rId7"/>
    <p:sldId id="311" r:id="rId8"/>
    <p:sldId id="315" r:id="rId9"/>
    <p:sldId id="27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99CC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EEC40-EA07-43F7-9600-A26AF9C030D6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530AD-EC13-4C7E-BE7B-B95F0F1A13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268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4A8B-2BEE-47C4-A479-E6E762EEAE4D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386-41B6-407A-8773-0BFB1B923D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376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4A8B-2BEE-47C4-A479-E6E762EEAE4D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386-41B6-407A-8773-0BFB1B923D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899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4A8B-2BEE-47C4-A479-E6E762EEAE4D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386-41B6-407A-8773-0BFB1B923D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794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4A8B-2BEE-47C4-A479-E6E762EEAE4D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386-41B6-407A-8773-0BFB1B923D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958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4A8B-2BEE-47C4-A479-E6E762EEAE4D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386-41B6-407A-8773-0BFB1B923D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744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4A8B-2BEE-47C4-A479-E6E762EEAE4D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386-41B6-407A-8773-0BFB1B923D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612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4A8B-2BEE-47C4-A479-E6E762EEAE4D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386-41B6-407A-8773-0BFB1B923D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30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4A8B-2BEE-47C4-A479-E6E762EEAE4D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386-41B6-407A-8773-0BFB1B923D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962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4A8B-2BEE-47C4-A479-E6E762EEAE4D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386-41B6-407A-8773-0BFB1B923D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030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4A8B-2BEE-47C4-A479-E6E762EEAE4D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386-41B6-407A-8773-0BFB1B923D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970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44A8B-2BEE-47C4-A479-E6E762EEAE4D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73386-41B6-407A-8773-0BFB1B923D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83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44A8B-2BEE-47C4-A479-E6E762EEAE4D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73386-41B6-407A-8773-0BFB1B923D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050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hsurmatz@efc.be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40909" y="2413686"/>
            <a:ext cx="8064843" cy="1417552"/>
          </a:xfrm>
        </p:spPr>
        <p:txBody>
          <a:bodyPr>
            <a:noAutofit/>
          </a:bodyPr>
          <a:lstStyle/>
          <a:p>
            <a:r>
              <a:rPr lang="en-GB" sz="7200" baseline="3000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</a:t>
            </a:r>
            <a:r>
              <a:rPr lang="en-GB" sz="720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baseline="3000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perspectives from the donor Community</a:t>
            </a:r>
            <a:endParaRPr lang="en-GB" sz="7200" baseline="30000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1839" y="3831238"/>
            <a:ext cx="9786551" cy="1655762"/>
          </a:xfrm>
        </p:spPr>
        <p:txBody>
          <a:bodyPr>
            <a:normAutofit/>
          </a:bodyPr>
          <a:lstStyle/>
          <a:p>
            <a:pPr>
              <a:defRPr/>
            </a:pPr>
            <a:endParaRPr lang="en-US" sz="4000" dirty="0">
              <a:ln w="0"/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70" y="5750202"/>
            <a:ext cx="12579178" cy="646331"/>
          </a:xfrm>
          <a:prstGeom prst="rect">
            <a:avLst/>
          </a:prstGeom>
          <a:solidFill>
            <a:srgbClr val="00ACD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36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years, 448 projects – April </a:t>
            </a:r>
            <a:r>
              <a:rPr lang="en-US" sz="36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3600" baseline="300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36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2017, Budapest</a:t>
            </a:r>
            <a:endParaRPr lang="en-US" sz="36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09" y="510746"/>
            <a:ext cx="1855437" cy="190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2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40909" y="2413686"/>
            <a:ext cx="8064843" cy="1417552"/>
          </a:xfrm>
        </p:spPr>
        <p:txBody>
          <a:bodyPr>
            <a:noAutofit/>
          </a:bodyPr>
          <a:lstStyle/>
          <a:p>
            <a:r>
              <a:rPr lang="en-GB" sz="7200" baseline="3000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the European Foundation Centre</a:t>
            </a:r>
            <a:r>
              <a:rPr lang="en-GB" sz="72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baseline="3000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(EFC)</a:t>
            </a:r>
            <a:endParaRPr lang="en-GB" sz="7200" baseline="30000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1839" y="3831238"/>
            <a:ext cx="9786551" cy="16557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 smtClean="0">
                <a:ln w="0"/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Platform for institutional philanthropy</a:t>
            </a:r>
          </a:p>
          <a:p>
            <a:pPr>
              <a:defRPr/>
            </a:pPr>
            <a:r>
              <a:rPr lang="en-US" sz="4000" dirty="0">
                <a:ln w="0"/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4000" dirty="0" smtClean="0">
                <a:ln w="0"/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dvancing an enabling environment</a:t>
            </a:r>
            <a:endParaRPr lang="en-US" sz="4000" dirty="0">
              <a:ln w="0"/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91" y="5750202"/>
            <a:ext cx="12579178" cy="646331"/>
          </a:xfrm>
          <a:prstGeom prst="rect">
            <a:avLst/>
          </a:prstGeom>
          <a:solidFill>
            <a:srgbClr val="00ACD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36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Focus on Europe but with a global lens</a:t>
            </a:r>
            <a:endParaRPr lang="en-US" sz="36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09" y="510746"/>
            <a:ext cx="1855437" cy="190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25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 for civil society and philanthropy</a:t>
            </a:r>
            <a:endParaRPr lang="en-GB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 2012 more than 100 </a:t>
            </a:r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laws globally (ICNL</a:t>
            </a:r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measures/smear campaigns</a:t>
            </a:r>
          </a:p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Self-</a:t>
            </a:r>
            <a:r>
              <a:rPr lang="en-US" dirty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ensorship</a:t>
            </a:r>
            <a:endParaRPr lang="en-US" dirty="0" smtClean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target advocacy groups/many the wider sector</a:t>
            </a:r>
          </a:p>
          <a:p>
            <a:pPr marL="0" indent="0">
              <a:buNone/>
            </a:pPr>
            <a:endParaRPr lang="en-US" dirty="0" smtClean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440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private donors experience this?  </a:t>
            </a:r>
          </a:p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Either themselves (administrative burden/bank de-risking) or their beneficiaries/partners </a:t>
            </a:r>
          </a:p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barrier foreign funding restrictions</a:t>
            </a:r>
            <a:endParaRPr lang="en-US" dirty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2871" y="5676455"/>
            <a:ext cx="1048202" cy="107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04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of government motivations</a:t>
            </a:r>
            <a:endParaRPr lang="en-GB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Concern about civil unrest</a:t>
            </a:r>
          </a:p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 sovereignty / desire to control foreign funding flows</a:t>
            </a:r>
          </a:p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/ Fight of money laundering and terrorism financing</a:t>
            </a:r>
          </a:p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 business interests more than e.g. environmental interests</a:t>
            </a:r>
          </a:p>
          <a:p>
            <a:endParaRPr lang="en-US" dirty="0" smtClean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2871" y="5676455"/>
            <a:ext cx="1048202" cy="107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59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our take on this? </a:t>
            </a:r>
            <a:endParaRPr lang="en-GB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Added value of institutional philanthropy and wider civil society</a:t>
            </a:r>
          </a:p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Philanthropy does not stop at borders</a:t>
            </a:r>
          </a:p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an enabling environment</a:t>
            </a:r>
          </a:p>
          <a:p>
            <a:endParaRPr lang="en-US" dirty="0" smtClean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Sectoral </a:t>
            </a:r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Equity: businesses have better deal</a:t>
            </a:r>
          </a:p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Freedom </a:t>
            </a:r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Association, Expression and the Right for Participation: </a:t>
            </a:r>
            <a:r>
              <a:rPr lang="en-US" dirty="0" err="1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organisations</a:t>
            </a:r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work freely, seek and receive and use funding</a:t>
            </a:r>
          </a:p>
          <a:p>
            <a:r>
              <a:rPr lang="en-US" dirty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– Non-Discrimination </a:t>
            </a:r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 </a:t>
            </a:r>
            <a:r>
              <a:rPr lang="en-US" dirty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Free Flow of Capital</a:t>
            </a:r>
          </a:p>
          <a:p>
            <a:endParaRPr lang="en-GB" dirty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2871" y="5676455"/>
            <a:ext cx="1048202" cy="107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81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have private donors reacted?  </a:t>
            </a:r>
            <a:endParaRPr lang="en-GB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nderstand developments / exchange experience / react?</a:t>
            </a:r>
          </a:p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Ariadne/EFC/IHRFG event in Berlin, creation of the</a:t>
            </a:r>
          </a:p>
          <a:p>
            <a:pPr marL="0" indent="0">
              <a:buNone/>
            </a:pPr>
            <a:r>
              <a:rPr lang="en-US" dirty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dirty="0" smtClean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Funders Initiative for Civil Society (FICS) – 2016:</a:t>
            </a:r>
          </a:p>
          <a:p>
            <a:pPr lvl="2"/>
            <a:r>
              <a:rPr lang="en-US" sz="240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align efforts / review strategies</a:t>
            </a:r>
          </a:p>
          <a:p>
            <a:pPr lvl="2"/>
            <a:r>
              <a:rPr lang="en-US" sz="240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Collect/provide information</a:t>
            </a:r>
            <a:r>
              <a:rPr lang="en-US" sz="24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sz="2400" dirty="0" smtClean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sz="240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towards better communication channels and engagement with policy makers</a:t>
            </a:r>
          </a:p>
          <a:p>
            <a:pPr marL="914400" lvl="2" indent="0">
              <a:buNone/>
            </a:pPr>
            <a:endParaRPr lang="en-US" dirty="0" smtClean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2871" y="5676455"/>
            <a:ext cx="1048202" cy="107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27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donor strategies</a:t>
            </a:r>
            <a:endParaRPr lang="en-GB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simple/straightforward picture / multiple strategies needed</a:t>
            </a:r>
          </a:p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back away / stand in solidarity / work with local partners</a:t>
            </a:r>
          </a:p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Joint funder </a:t>
            </a:r>
            <a:r>
              <a:rPr lang="en-US" dirty="0" err="1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collaboratives</a:t>
            </a:r>
            <a:endParaRPr lang="en-US" dirty="0" smtClean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one can do it alone – multi-stakeholder dialogue needed</a:t>
            </a:r>
          </a:p>
          <a:p>
            <a:endParaRPr lang="en-GB" dirty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2871" y="5676455"/>
            <a:ext cx="1048202" cy="107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78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on key levers</a:t>
            </a:r>
            <a:endParaRPr lang="en-GB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with new partners such as business</a:t>
            </a:r>
          </a:p>
          <a:p>
            <a:r>
              <a:rPr lang="en-GB" dirty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roportionate counter terrorism/money laundering measures</a:t>
            </a:r>
          </a:p>
          <a:p>
            <a:r>
              <a:rPr lang="en-GB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Sustainable Development Goals</a:t>
            </a:r>
          </a:p>
          <a:p>
            <a:r>
              <a:rPr lang="en-GB" dirty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ulti-lateral level (UN</a:t>
            </a:r>
            <a:r>
              <a:rPr lang="en-GB" dirty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Council of Europe, EU)</a:t>
            </a:r>
          </a:p>
          <a:p>
            <a:r>
              <a:rPr lang="en-GB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Diplomatic response</a:t>
            </a:r>
          </a:p>
          <a:p>
            <a:r>
              <a:rPr lang="en-GB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Illustrating importance of the sector</a:t>
            </a:r>
          </a:p>
          <a:p>
            <a:r>
              <a:rPr lang="en-GB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and long term funder </a:t>
            </a:r>
            <a:r>
              <a:rPr lang="en-GB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engagement around </a:t>
            </a:r>
            <a:r>
              <a:rPr lang="en-GB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civil society</a:t>
            </a:r>
            <a:endParaRPr lang="en-GB" dirty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2871" y="5676455"/>
            <a:ext cx="1048202" cy="107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68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40909" y="2780144"/>
            <a:ext cx="8064843" cy="1051093"/>
          </a:xfrm>
        </p:spPr>
        <p:txBody>
          <a:bodyPr>
            <a:noAutofit/>
          </a:bodyPr>
          <a:lstStyle/>
          <a:p>
            <a:r>
              <a:rPr lang="en-GB" sz="720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!</a:t>
            </a:r>
            <a:endParaRPr lang="en-GB" sz="7200" baseline="30000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1839" y="3831238"/>
            <a:ext cx="9786551" cy="16557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4000" dirty="0" smtClean="0">
                <a:ln w="0"/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US" sz="4000" dirty="0">
              <a:ln w="0"/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884059"/>
            <a:ext cx="12579178" cy="1754326"/>
          </a:xfrm>
          <a:prstGeom prst="rect">
            <a:avLst/>
          </a:prstGeom>
          <a:solidFill>
            <a:srgbClr val="00ACD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6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Hanna Surmatz: </a:t>
            </a:r>
            <a:r>
              <a:rPr lang="en-US" sz="36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hsurmatz@efc.be</a:t>
            </a:r>
            <a:r>
              <a:rPr lang="en-US" sz="36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defRPr/>
            </a:pPr>
            <a:r>
              <a:rPr lang="en-US" sz="3600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endParaRPr lang="en-US" sz="36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sz="36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09" y="510746"/>
            <a:ext cx="1855437" cy="190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79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895</TotalTime>
  <Words>299</Words>
  <Application>Microsoft Office PowerPoint</Application>
  <PresentationFormat>Widescreen</PresentationFormat>
  <Paragraphs>54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Some perspectives from the donor Community</vt:lpstr>
      <vt:lpstr>About the European Foundation Centre  (EFC)</vt:lpstr>
      <vt:lpstr>Space for civil society and philanthropy</vt:lpstr>
      <vt:lpstr>Analysis of government motivations</vt:lpstr>
      <vt:lpstr>What is our take on this? </vt:lpstr>
      <vt:lpstr>How have private donors reacted?  </vt:lpstr>
      <vt:lpstr>Some donor strategies</vt:lpstr>
      <vt:lpstr>Work on key levers</vt:lpstr>
      <vt:lpstr>Thank you 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Alessandro Borsello</dc:creator>
  <cp:lastModifiedBy>Hanna Surmatz</cp:lastModifiedBy>
  <cp:revision>109</cp:revision>
  <dcterms:created xsi:type="dcterms:W3CDTF">2014-11-18T16:37:57Z</dcterms:created>
  <dcterms:modified xsi:type="dcterms:W3CDTF">2017-04-06T21:38:55Z</dcterms:modified>
</cp:coreProperties>
</file>